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65" r:id="rId4"/>
  </p:sldMasterIdLst>
  <p:notesMasterIdLst>
    <p:notesMasterId r:id="rId10"/>
  </p:notesMasterIdLst>
  <p:sldIdLst>
    <p:sldId id="263" r:id="rId5"/>
    <p:sldId id="274" r:id="rId6"/>
    <p:sldId id="315" r:id="rId7"/>
    <p:sldId id="275" r:id="rId8"/>
    <p:sldId id="272" r:id="rId9"/>
    <p:sldId id="291" r:id="rId11"/>
    <p:sldId id="292" r:id="rId12"/>
    <p:sldId id="293" r:id="rId13"/>
    <p:sldId id="295" r:id="rId14"/>
    <p:sldId id="306" r:id="rId15"/>
    <p:sldId id="309" r:id="rId16"/>
    <p:sldId id="305" r:id="rId17"/>
    <p:sldId id="308" r:id="rId18"/>
    <p:sldId id="336" r:id="rId19"/>
    <p:sldId id="310" r:id="rId20"/>
    <p:sldId id="311" r:id="rId21"/>
    <p:sldId id="312" r:id="rId22"/>
    <p:sldId id="313" r:id="rId23"/>
    <p:sldId id="317" r:id="rId24"/>
    <p:sldId id="318" r:id="rId25"/>
    <p:sldId id="316" r:id="rId26"/>
    <p:sldId id="319" r:id="rId27"/>
    <p:sldId id="357" r:id="rId28"/>
    <p:sldId id="347" r:id="rId29"/>
    <p:sldId id="348" r:id="rId30"/>
    <p:sldId id="349" r:id="rId31"/>
    <p:sldId id="351" r:id="rId32"/>
    <p:sldId id="353" r:id="rId33"/>
    <p:sldId id="354" r:id="rId34"/>
    <p:sldId id="355" r:id="rId35"/>
    <p:sldId id="366" r:id="rId36"/>
    <p:sldId id="283" r:id="rId37"/>
    <p:sldId id="282" r:id="rId38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泽欣 陈" initials="泽陈" lastIdx="3" clrIdx="0"/>
  <p:cmAuthor id="2" name="27966" initials="2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AA94A"/>
    <a:srgbClr val="4CB8E6"/>
    <a:srgbClr val="86D3F3"/>
    <a:srgbClr val="00B0F0"/>
    <a:srgbClr val="4ACDFB"/>
    <a:srgbClr val="4A4A4A"/>
    <a:srgbClr val="101012"/>
    <a:srgbClr val="161618"/>
    <a:srgbClr val="1E1F22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436" autoAdjust="0"/>
  </p:normalViewPr>
  <p:slideViewPr>
    <p:cSldViewPr snapToGrid="0">
      <p:cViewPr varScale="1">
        <p:scale>
          <a:sx n="80" d="100"/>
          <a:sy n="80" d="100"/>
        </p:scale>
        <p:origin x="17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09"/>
    </p:cViewPr>
  </p:sorterViewPr>
  <p:notesViewPr>
    <p:cSldViewPr snapToGrid="0">
      <p:cViewPr varScale="1">
        <p:scale>
          <a:sx n="72" d="100"/>
          <a:sy n="72" d="100"/>
        </p:scale>
        <p:origin x="1978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3" Type="http://schemas.openxmlformats.org/officeDocument/2006/relationships/tags" Target="tags/tag64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27DB6-40D8-40A3-BD4E-F2778D3F8D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C6816-2F05-4BE7-9911-6DC117424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18163"/>
            <a:ext cx="4387850" cy="1081088"/>
          </a:xfrm>
        </p:spPr>
        <p:txBody>
          <a:bodyPr>
            <a:normAutofit/>
          </a:bodyPr>
          <a:lstStyle>
            <a:lvl1pPr>
              <a:defRPr lang="zh-CN" altLang="en-US" sz="7000" b="1" kern="1200" spc="-500" dirty="0" smtClean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第一次培训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79" y="1755001"/>
            <a:ext cx="8501418" cy="1570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18163"/>
            <a:ext cx="4387850" cy="1081088"/>
          </a:xfrm>
        </p:spPr>
        <p:txBody>
          <a:bodyPr>
            <a:normAutofit/>
          </a:bodyPr>
          <a:lstStyle>
            <a:lvl1pPr>
              <a:defRPr lang="zh-CN" altLang="en-US" sz="7000" b="1" kern="1200" spc="-500" dirty="0" smtClean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第一次培训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79" y="1755001"/>
            <a:ext cx="8501418" cy="1570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92406" y="940086"/>
            <a:ext cx="10499125" cy="4840"/>
            <a:chOff x="1043710" y="994545"/>
            <a:chExt cx="10499125" cy="4840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1043710" y="99454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1080000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7222835" y="99938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792406" y="276071"/>
            <a:ext cx="10499725" cy="600075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4000" b="1" kern="1200" dirty="0">
                <a:solidFill>
                  <a:srgbClr val="4CB8E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92406" y="940086"/>
            <a:ext cx="10499125" cy="4840"/>
            <a:chOff x="1043710" y="994545"/>
            <a:chExt cx="10499125" cy="4840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1043710" y="99454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1080000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7222835" y="999385"/>
              <a:ext cx="4320000" cy="0"/>
            </a:xfrm>
            <a:prstGeom prst="line">
              <a:avLst/>
            </a:prstGeom>
            <a:ln w="13335">
              <a:gradFill flip="none" rotWithShape="1">
                <a:gsLst>
                  <a:gs pos="100000">
                    <a:srgbClr val="4CB8E6">
                      <a:lumMod val="50000"/>
                      <a:lumOff val="50000"/>
                    </a:srgbClr>
                  </a:gs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lin ang="0" scaled="0"/>
                <a:tileRect/>
              </a:gradFill>
              <a:round/>
            </a:ln>
            <a:effectLst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792406" y="276071"/>
            <a:ext cx="10499725" cy="600075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4000" b="1" kern="1200" dirty="0">
                <a:solidFill>
                  <a:srgbClr val="4CB8E6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4.png"/><Relationship Id="rId17" Type="http://schemas.microsoft.com/office/2007/relationships/media" Target="../media/media1.mp4"/><Relationship Id="rId16" Type="http://schemas.openxmlformats.org/officeDocument/2006/relationships/video" Target="../media/media1.mp4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9" Type="http://schemas.openxmlformats.org/officeDocument/2006/relationships/theme" Target="../theme/theme3.xml"/><Relationship Id="rId18" Type="http://schemas.openxmlformats.org/officeDocument/2006/relationships/image" Target="../media/image4.png"/><Relationship Id="rId17" Type="http://schemas.microsoft.com/office/2007/relationships/media" Target="../media/media1.mp4"/><Relationship Id="rId16" Type="http://schemas.openxmlformats.org/officeDocument/2006/relationships/video" Target="../media/media1.mp4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打符">
            <a:hlinkClick r:id="" action="ppaction://media"/>
          </p:cNvPr>
          <p:cNvPicPr>
            <a:picLocks noChangeAspect="1"/>
          </p:cNvPicPr>
          <p:nvPr userDrawn="1"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594109" y="5992379"/>
            <a:ext cx="1505529" cy="8468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F883-D316-4EE7-9D3A-407329FAE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5E73B-219A-4CF5-8162-0C73F159B8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5C686-C843-4693-B074-C448A3D9CB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B0C80-F676-482C-B596-F36AE3A122C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打符">
            <a:hlinkClick r:id="" action="ppaction://media"/>
          </p:cNvPr>
          <p:cNvPicPr>
            <a:picLocks noChangeAspect="1"/>
          </p:cNvPicPr>
          <p:nvPr userDrawn="1"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594109" y="5992379"/>
            <a:ext cx="1505529" cy="8468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23.wdp"/><Relationship Id="rId7" Type="http://schemas.openxmlformats.org/officeDocument/2006/relationships/image" Target="../media/image22.png"/><Relationship Id="rId6" Type="http://schemas.microsoft.com/office/2007/relationships/hdphoto" Target="../media/image21.wdp"/><Relationship Id="rId5" Type="http://schemas.openxmlformats.org/officeDocument/2006/relationships/image" Target="../media/image20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17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microsoft.com/office/2007/relationships/hdphoto" Target="../media/image27.wdp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microsoft.com/office/2007/relationships/hdphoto" Target="../media/image29.wdp"/><Relationship Id="rId5" Type="http://schemas.openxmlformats.org/officeDocument/2006/relationships/image" Target="../media/image28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9" Type="http://schemas.microsoft.com/office/2007/relationships/hdphoto" Target="../media/image35.wdp"/><Relationship Id="rId8" Type="http://schemas.openxmlformats.org/officeDocument/2006/relationships/image" Target="../media/image34.png"/><Relationship Id="rId7" Type="http://schemas.openxmlformats.org/officeDocument/2006/relationships/tags" Target="../tags/tag33.xml"/><Relationship Id="rId6" Type="http://schemas.openxmlformats.org/officeDocument/2006/relationships/image" Target="../media/image33.jpeg"/><Relationship Id="rId5" Type="http://schemas.openxmlformats.org/officeDocument/2006/relationships/tags" Target="../tags/tag32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31.xml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slide" Target="slide1.xml"/><Relationship Id="rId3" Type="http://schemas.openxmlformats.org/officeDocument/2006/relationships/slide" Target="slide5.xml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microsoft.com/office/2007/relationships/hdphoto" Target="../media/image37.wdp"/><Relationship Id="rId5" Type="http://schemas.openxmlformats.org/officeDocument/2006/relationships/image" Target="../media/image36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microsoft.com/office/2007/relationships/hdphoto" Target="../media/image39.wdp"/><Relationship Id="rId5" Type="http://schemas.openxmlformats.org/officeDocument/2006/relationships/image" Target="../media/image38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tags" Target="../tags/tag41.xml"/><Relationship Id="rId6" Type="http://schemas.openxmlformats.org/officeDocument/2006/relationships/image" Target="../media/image33.jpeg"/><Relationship Id="rId5" Type="http://schemas.openxmlformats.org/officeDocument/2006/relationships/tags" Target="../tags/tag40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39.xml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2.xml"/><Relationship Id="rId12" Type="http://schemas.microsoft.com/office/2007/relationships/hdphoto" Target="../media/image44.wdp"/><Relationship Id="rId11" Type="http://schemas.openxmlformats.org/officeDocument/2006/relationships/image" Target="../media/image43.png"/><Relationship Id="rId10" Type="http://schemas.microsoft.com/office/2007/relationships/hdphoto" Target="../media/image42.wdp"/><Relationship Id="rId1" Type="http://schemas.openxmlformats.org/officeDocument/2006/relationships/tags" Target="../tags/tag3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9" Type="http://schemas.microsoft.com/office/2007/relationships/hdphoto" Target="../media/image48.wdp"/><Relationship Id="rId8" Type="http://schemas.openxmlformats.org/officeDocument/2006/relationships/image" Target="../media/image47.png"/><Relationship Id="rId7" Type="http://schemas.microsoft.com/office/2007/relationships/hdphoto" Target="../media/image46.wdp"/><Relationship Id="rId6" Type="http://schemas.openxmlformats.org/officeDocument/2006/relationships/image" Target="../media/image45.png"/><Relationship Id="rId5" Type="http://schemas.openxmlformats.org/officeDocument/2006/relationships/tags" Target="../tags/tag46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45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9" Type="http://schemas.microsoft.com/office/2007/relationships/hdphoto" Target="../media/image52.wdp"/><Relationship Id="rId8" Type="http://schemas.openxmlformats.org/officeDocument/2006/relationships/image" Target="../media/image51.png"/><Relationship Id="rId7" Type="http://schemas.microsoft.com/office/2007/relationships/hdphoto" Target="../media/image50.wdp"/><Relationship Id="rId6" Type="http://schemas.openxmlformats.org/officeDocument/2006/relationships/image" Target="../media/image49.png"/><Relationship Id="rId5" Type="http://schemas.openxmlformats.org/officeDocument/2006/relationships/tags" Target="../tags/tag49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48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microsoft.com/office/2007/relationships/hdphoto" Target="../media/image54.wdp"/><Relationship Id="rId5" Type="http://schemas.openxmlformats.org/officeDocument/2006/relationships/image" Target="../media/image53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9.wdp"/><Relationship Id="rId7" Type="http://schemas.openxmlformats.org/officeDocument/2006/relationships/image" Target="../media/image8.png"/><Relationship Id="rId6" Type="http://schemas.openxmlformats.org/officeDocument/2006/relationships/tags" Target="../tags/tag53.xml"/><Relationship Id="rId5" Type="http://schemas.microsoft.com/office/2007/relationships/hdphoto" Target="../media/image58.wdp"/><Relationship Id="rId4" Type="http://schemas.openxmlformats.org/officeDocument/2006/relationships/image" Target="../media/image57.png"/><Relationship Id="rId3" Type="http://schemas.microsoft.com/office/2007/relationships/hdphoto" Target="../media/image56.wdp"/><Relationship Id="rId2" Type="http://schemas.openxmlformats.org/officeDocument/2006/relationships/image" Target="../media/image55.png"/><Relationship Id="rId10" Type="http://schemas.openxmlformats.org/officeDocument/2006/relationships/notesSlide" Target="../notesSlides/notesSlide19.xml"/><Relationship Id="rId1" Type="http://schemas.openxmlformats.org/officeDocument/2006/relationships/tags" Target="../tags/tag52.xml"/></Relationships>
</file>

<file path=ppt/slides/_rels/slide28.xml.rels><?xml version="1.0" encoding="UTF-8" standalone="yes"?>
<Relationships xmlns="http://schemas.openxmlformats.org/package/2006/relationships"><Relationship Id="rId9" Type="http://schemas.microsoft.com/office/2007/relationships/hdphoto" Target="../media/image62.wdp"/><Relationship Id="rId8" Type="http://schemas.openxmlformats.org/officeDocument/2006/relationships/image" Target="../media/image61.png"/><Relationship Id="rId7" Type="http://schemas.microsoft.com/office/2007/relationships/hdphoto" Target="../media/image60.wdp"/><Relationship Id="rId6" Type="http://schemas.openxmlformats.org/officeDocument/2006/relationships/image" Target="../media/image59.png"/><Relationship Id="rId5" Type="http://schemas.openxmlformats.org/officeDocument/2006/relationships/tags" Target="../tags/tag56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55.xml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66.wdp"/><Relationship Id="rId7" Type="http://schemas.openxmlformats.org/officeDocument/2006/relationships/image" Target="../media/image65.png"/><Relationship Id="rId6" Type="http://schemas.microsoft.com/office/2007/relationships/hdphoto" Target="../media/image64.wdp"/><Relationship Id="rId5" Type="http://schemas.openxmlformats.org/officeDocument/2006/relationships/image" Target="../media/image63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58.xml"/><Relationship Id="rId10" Type="http://schemas.openxmlformats.org/officeDocument/2006/relationships/notesSlide" Target="../notesSlides/notesSlide21.xml"/><Relationship Id="rId1" Type="http://schemas.openxmlformats.org/officeDocument/2006/relationships/tags" Target="../tags/tag5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.xml"/><Relationship Id="rId6" Type="http://schemas.microsoft.com/office/2007/relationships/hdphoto" Target="../media/image9.wdp"/><Relationship Id="rId5" Type="http://schemas.openxmlformats.org/officeDocument/2006/relationships/image" Target="../media/image8.png"/><Relationship Id="rId4" Type="http://schemas.openxmlformats.org/officeDocument/2006/relationships/tags" Target="../tags/tag60.xml"/><Relationship Id="rId3" Type="http://schemas.microsoft.com/office/2007/relationships/hdphoto" Target="../media/image68.wdp"/><Relationship Id="rId2" Type="http://schemas.openxmlformats.org/officeDocument/2006/relationships/image" Target="../media/image67.png"/><Relationship Id="rId1" Type="http://schemas.openxmlformats.org/officeDocument/2006/relationships/tags" Target="../tags/tag5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microsoft.com/office/2007/relationships/hdphoto" Target="../media/image70.wdp"/><Relationship Id="rId6" Type="http://schemas.openxmlformats.org/officeDocument/2006/relationships/image" Target="../media/image69.png"/><Relationship Id="rId5" Type="http://schemas.openxmlformats.org/officeDocument/2006/relationships/tags" Target="../tags/tag63.xml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71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7.xml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microsoft.com/office/2007/relationships/hdphoto" Target="../media/image15.wdp"/><Relationship Id="rId7" Type="http://schemas.openxmlformats.org/officeDocument/2006/relationships/image" Target="../media/image14.png"/><Relationship Id="rId6" Type="http://schemas.microsoft.com/office/2007/relationships/hdphoto" Target="../media/image13.wdp"/><Relationship Id="rId5" Type="http://schemas.openxmlformats.org/officeDocument/2006/relationships/image" Target="../media/image12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7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microsoft.com/office/2007/relationships/hdphoto" Target="../media/image19.wdp"/><Relationship Id="rId7" Type="http://schemas.openxmlformats.org/officeDocument/2006/relationships/image" Target="../media/image18.png"/><Relationship Id="rId6" Type="http://schemas.microsoft.com/office/2007/relationships/hdphoto" Target="../media/image17.wdp"/><Relationship Id="rId5" Type="http://schemas.openxmlformats.org/officeDocument/2006/relationships/image" Target="../media/image16.png"/><Relationship Id="rId4" Type="http://schemas.microsoft.com/office/2007/relationships/hdphoto" Target="../media/image9.wdp"/><Relationship Id="rId3" Type="http://schemas.openxmlformats.org/officeDocument/2006/relationships/image" Target="../media/image8.png"/><Relationship Id="rId2" Type="http://schemas.openxmlformats.org/officeDocument/2006/relationships/tags" Target="../tags/tag11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76290" y="3240951"/>
            <a:ext cx="5347939" cy="224676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第四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36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次</a:t>
            </a:r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培训</a:t>
            </a:r>
            <a:endParaRPr lang="en-US" altLang="zh-CN" sz="7000" b="1" spc="-500" dirty="0">
              <a:ln w="3810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7000" b="1" spc="-500" dirty="0">
                <a:ln w="3810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1800000" algn="ctr" rotWithShape="0">
                    <a:srgbClr val="4ACDFB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（第一阶段）</a:t>
            </a:r>
            <a:endParaRPr lang="en-US" altLang="zh-CN" sz="7000" b="1" spc="-500" dirty="0">
              <a:ln w="3810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79" y="1772067"/>
            <a:ext cx="8403281" cy="155215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812925" y="2459990"/>
            <a:ext cx="8566150" cy="2089150"/>
            <a:chOff x="3347" y="3383"/>
            <a:chExt cx="13490" cy="3290"/>
          </a:xfrm>
        </p:grpSpPr>
        <p:sp>
          <p:nvSpPr>
            <p:cNvPr id="5" name="Text1"/>
            <p:cNvSpPr txBox="1"/>
            <p:nvPr>
              <p:custDataLst>
                <p:tags r:id="rId2"/>
              </p:custDataLst>
            </p:nvPr>
          </p:nvSpPr>
          <p:spPr>
            <a:xfrm>
              <a:off x="3347" y="3383"/>
              <a:ext cx="3911" cy="3290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100000"/>
                </a:lnSpc>
              </a:pPr>
              <a:r>
                <a:rPr lang="en-US" altLang="zh-CN" sz="11000" b="1" spc="-500">
                  <a:ln w="28575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2"/>
            <p:cNvSpPr txBox="1"/>
            <p:nvPr>
              <p:custDataLst>
                <p:tags r:id="rId3"/>
              </p:custDataLst>
            </p:nvPr>
          </p:nvSpPr>
          <p:spPr>
            <a:xfrm>
              <a:off x="8820" y="4024"/>
              <a:ext cx="8017" cy="146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>
                <a:defRPr sz="11000" b="1" spc="-150">
                  <a:solidFill>
                    <a:srgbClr val="8034FF"/>
                  </a:solidFill>
                  <a:latin typeface="Avenir LT Pro 65 Medium" panose="020B0603020203020204" pitchFamily="34" charset="0"/>
                  <a:ea typeface="Inter Medium" panose="020B0502030000000004" pitchFamily="34" charset="0"/>
                  <a:cs typeface="Arial" panose="020B0604020202020204" pitchFamily="34" charset="0"/>
                </a:defRPr>
              </a:lvl1pPr>
            </a:lstStyle>
            <a:p>
              <a:pPr indent="0" algn="l" fontAlgn="auto">
                <a:lnSpc>
                  <a:spcPct val="100000"/>
                </a:lnSpc>
              </a:pPr>
              <a:r>
                <a:rPr lang="zh-CN" altLang="en-US" sz="7200" spc="0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结构体与类</a:t>
              </a:r>
              <a:endParaRPr lang="zh-CN" altLang="en-US" sz="72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结构体与类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708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6" name="文本框 5"/>
          <p:cNvSpPr txBox="1"/>
          <p:nvPr/>
        </p:nvSpPr>
        <p:spPr>
          <a:xfrm>
            <a:off x="1188085" y="4159250"/>
            <a:ext cx="9709785" cy="151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1.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结构体默认公开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(public),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类默认封闭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(private)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>
              <a:lnSpc>
                <a:spcPct val="30000"/>
              </a:lnSpc>
            </a:pP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2.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结构体继承默认继承结构体公开的数据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类继承默认继承封闭的数据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0790" y="3503295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结构体与类的区别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7450" y="154178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结构体与类的定义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5390" y="2155825"/>
            <a:ext cx="917257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一种自定义的数据类型，可以包含多个任意类型的成员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包括基本数据类型,数组,指针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6" grpId="1"/>
      <p:bldP spid="8" grpId="0"/>
      <p:bldP spid="8" grpId="1"/>
      <p:bldP spid="4" grpId="0"/>
      <p:bldP spid="4" grpId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结构体与类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708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6" name="文本框 5"/>
          <p:cNvSpPr txBox="1"/>
          <p:nvPr/>
        </p:nvSpPr>
        <p:spPr>
          <a:xfrm>
            <a:off x="1240790" y="5125085"/>
            <a:ext cx="97097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此处在栈上生成了一个实例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,栈上的数据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会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随着函数的执行完成而自动销毁‌,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此处的实例会在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main()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函数结束后销毁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5235" y="156591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创建结构体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struct 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Player{};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15" name="图片 14" descr="结构体示例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7665" y="2032000"/>
            <a:ext cx="3580765" cy="2794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 descr="结构体示例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570" y="2163445"/>
            <a:ext cx="3864610" cy="2668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6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结构体与类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480" y="1256030"/>
            <a:ext cx="10500360" cy="512826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6" name="文本框 5"/>
          <p:cNvSpPr txBox="1"/>
          <p:nvPr/>
        </p:nvSpPr>
        <p:spPr>
          <a:xfrm>
            <a:off x="5676265" y="2231390"/>
            <a:ext cx="54711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注意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类默认隐藏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(private),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外界如果调用类的成员需要专门用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public: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定义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公开成员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结构体也可以专门定义隐藏成员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7450" y="1489075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类的创建与结构体类似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用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class Player{};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创建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5" name="图片 4" descr="结构体示例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05" y="2011045"/>
            <a:ext cx="3700780" cy="417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本框 8"/>
          <p:cNvSpPr txBox="1"/>
          <p:nvPr/>
        </p:nvSpPr>
        <p:spPr>
          <a:xfrm>
            <a:off x="5676265" y="5106670"/>
            <a:ext cx="501586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此处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score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为类中的隐藏成员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故报错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6" grpId="1"/>
      <p:bldP spid="8" grpId="0"/>
      <p:bldP spid="8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结构体与类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708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56591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类中定义的函数称为方法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以下是创建一个获取分数的方法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54760" y="2580640"/>
            <a:ext cx="9226550" cy="2961640"/>
            <a:chOff x="2277" y="4260"/>
            <a:chExt cx="14530" cy="46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7" y="4319"/>
              <a:ext cx="7649" cy="4546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15" y="4260"/>
              <a:ext cx="6292" cy="46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812925" y="2459990"/>
            <a:ext cx="8566150" cy="2089150"/>
            <a:chOff x="3347" y="3383"/>
            <a:chExt cx="13490" cy="3290"/>
          </a:xfrm>
        </p:grpSpPr>
        <p:sp>
          <p:nvSpPr>
            <p:cNvPr id="5" name="Text1"/>
            <p:cNvSpPr txBox="1"/>
            <p:nvPr>
              <p:custDataLst>
                <p:tags r:id="rId2"/>
              </p:custDataLst>
            </p:nvPr>
          </p:nvSpPr>
          <p:spPr>
            <a:xfrm>
              <a:off x="3347" y="3383"/>
              <a:ext cx="3911" cy="3290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100000"/>
                </a:lnSpc>
              </a:pPr>
              <a:r>
                <a:rPr lang="en-US" altLang="zh-CN" sz="11000" b="1" spc="-500">
                  <a:ln w="28575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2"/>
            <p:cNvSpPr txBox="1"/>
            <p:nvPr>
              <p:custDataLst>
                <p:tags r:id="rId3"/>
              </p:custDataLst>
            </p:nvPr>
          </p:nvSpPr>
          <p:spPr>
            <a:xfrm>
              <a:off x="8820" y="4039"/>
              <a:ext cx="8017" cy="146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>
                <a:defRPr sz="11000" b="1" spc="-150">
                  <a:solidFill>
                    <a:srgbClr val="8034FF"/>
                  </a:solidFill>
                  <a:latin typeface="Avenir LT Pro 65 Medium" panose="020B0603020203020204" pitchFamily="34" charset="0"/>
                  <a:ea typeface="Inter Medium" panose="020B0502030000000004" pitchFamily="34" charset="0"/>
                  <a:cs typeface="Arial" panose="020B0604020202020204" pitchFamily="34" charset="0"/>
                </a:defRPr>
              </a:lvl1pPr>
            </a:lstStyle>
            <a:p>
              <a:pPr indent="0" algn="l" fontAlgn="auto">
                <a:lnSpc>
                  <a:spcPct val="100000"/>
                </a:lnSpc>
              </a:pPr>
              <a:r>
                <a:rPr lang="zh-CN" altLang="en-US" sz="7200" spc="0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指针与引用</a:t>
              </a:r>
              <a:endParaRPr lang="zh-CN" altLang="en-US" sz="72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指针与引用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073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6" name="文本框 5"/>
          <p:cNvSpPr txBox="1"/>
          <p:nvPr/>
        </p:nvSpPr>
        <p:spPr>
          <a:xfrm>
            <a:off x="1245870" y="4906010"/>
            <a:ext cx="8841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int*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表示整数指针类型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 &amp;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变量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表示获取该变量地址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5235" y="1690370"/>
            <a:ext cx="8925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指针的定义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 descr="指针定义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r="-14437"/>
          <a:stretch>
            <a:fillRect/>
          </a:stretch>
        </p:blipFill>
        <p:spPr>
          <a:xfrm>
            <a:off x="1377950" y="2308225"/>
            <a:ext cx="9707880" cy="224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245870" y="5427980"/>
            <a:ext cx="8841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指针的本质是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一个记录了变量地址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的变量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6" grpId="1"/>
      <p:bldP spid="8" grpId="0"/>
      <p:bldP spid="8" grpId="1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指针与引用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073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6" name="文本框 5"/>
          <p:cNvSpPr txBox="1"/>
          <p:nvPr/>
        </p:nvSpPr>
        <p:spPr>
          <a:xfrm>
            <a:off x="1245870" y="4906010"/>
            <a:ext cx="9709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如果我们尝试获取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&amp;ptr_var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的值会发生什么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?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5235" y="169037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请尝试打印以下值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5" name="图片 4" descr="指针的值"/>
          <p:cNvPicPr>
            <a:picLocks noChangeAspect="1"/>
          </p:cNvPicPr>
          <p:nvPr/>
        </p:nvPicPr>
        <p:blipFill>
          <a:blip r:embed="rId5"/>
          <a:srcRect r="41068" b="7741"/>
          <a:stretch>
            <a:fillRect/>
          </a:stretch>
        </p:blipFill>
        <p:spPr>
          <a:xfrm>
            <a:off x="1310640" y="2212340"/>
            <a:ext cx="3525520" cy="2399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指针的值2"/>
          <p:cNvPicPr>
            <a:picLocks noChangeAspect="1"/>
          </p:cNvPicPr>
          <p:nvPr/>
        </p:nvPicPr>
        <p:blipFill>
          <a:blip r:embed="rId6"/>
          <a:srcRect r="10459"/>
          <a:stretch>
            <a:fillRect/>
          </a:stretch>
        </p:blipFill>
        <p:spPr>
          <a:xfrm>
            <a:off x="5140325" y="2264410"/>
            <a:ext cx="5741035" cy="2294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6" grpId="1"/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指针与引用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073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586865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指针的逆运算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2199005"/>
            <a:ext cx="7461885" cy="298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/>
          <p:cNvSpPr txBox="1"/>
          <p:nvPr/>
        </p:nvSpPr>
        <p:spPr>
          <a:xfrm>
            <a:off x="1245235" y="5403215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在一个地址前使用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*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号可以获取这个地址对应对象的值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/>
      <p:bldP spid="8" grpId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指针与引用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6" name="文本框 5"/>
          <p:cNvSpPr txBox="1"/>
          <p:nvPr/>
        </p:nvSpPr>
        <p:spPr>
          <a:xfrm>
            <a:off x="1245870" y="5835015"/>
            <a:ext cx="9709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根据函数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其输出应为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为什么输出结果为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1?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5870" y="146050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请思考以下问题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10" name="图片 9" descr="形参演示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39850" y="1982470"/>
            <a:ext cx="5709285" cy="3720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35167"/>
          <a:stretch>
            <a:fillRect/>
          </a:stretch>
        </p:blipFill>
        <p:spPr>
          <a:xfrm>
            <a:off x="7465060" y="1982470"/>
            <a:ext cx="3261995" cy="3749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6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1"/>
          <p:cNvSpPr txBox="1"/>
          <p:nvPr>
            <p:custDataLst>
              <p:tags r:id="rId2"/>
            </p:custDataLst>
          </p:nvPr>
        </p:nvSpPr>
        <p:spPr>
          <a:xfrm>
            <a:off x="1701165" y="2199640"/>
            <a:ext cx="6713855" cy="3061970"/>
          </a:xfrm>
          <a:prstGeom prst="rect">
            <a:avLst/>
          </a:prstGeom>
          <a:noFill/>
        </p:spPr>
        <p:txBody>
          <a:bodyPr wrap="square" lIns="71755" tIns="36195" rIns="71755" bIns="36195" rtlCol="0" anchor="ctr" anchorCtr="0">
            <a:no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C++</a:t>
            </a:r>
            <a:r>
              <a:rPr lang="zh-CN" altLang="en-US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函数入门</a:t>
            </a:r>
            <a:endParaRPr lang="zh-CN" altLang="en-US" sz="4400" b="1" dirty="0">
              <a:ln w="19050">
                <a:solidFill>
                  <a:schemeClr val="bg1"/>
                </a:solidFill>
              </a:ln>
              <a:solidFill>
                <a:srgbClr val="4ACD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en-US" altLang="zh-CN" sz="4400" b="1" dirty="0" err="1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函数与头文件</a:t>
            </a:r>
            <a:endParaRPr lang="en-US" altLang="zh-CN" sz="4400" b="1" dirty="0">
              <a:ln w="19050">
                <a:solidFill>
                  <a:schemeClr val="bg1"/>
                </a:solidFill>
              </a:ln>
              <a:solidFill>
                <a:srgbClr val="4ACDF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结构体与类</a:t>
            </a:r>
            <a:r>
              <a:rPr lang="en-US" altLang="zh-CN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</a:t>
            </a:r>
            <a:r>
              <a:rPr lang="en-US" altLang="zh-CN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4400" b="1" dirty="0">
              <a:ln w="19050">
                <a:solidFill>
                  <a:schemeClr val="bg1"/>
                </a:solidFill>
              </a:ln>
              <a:solidFill>
                <a:srgbClr val="4ACD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指针与引用</a:t>
            </a:r>
            <a:endParaRPr lang="en-US" altLang="zh-CN" sz="4400" b="1" dirty="0">
              <a:ln w="19050">
                <a:solidFill>
                  <a:schemeClr val="bg1"/>
                </a:solidFill>
              </a:ln>
              <a:solidFill>
                <a:srgbClr val="4ACD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4400" b="1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  <a:endParaRPr lang="zh-CN" altLang="en-US" sz="4400" b="1" dirty="0">
              <a:ln w="19050">
                <a:solidFill>
                  <a:schemeClr val="bg1"/>
                </a:solidFill>
              </a:ln>
              <a:solidFill>
                <a:srgbClr val="4ACD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67700" y="999350"/>
            <a:ext cx="440189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8000" b="1" i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8000" b="1" i="1" spc="-500">
              <a:ln w="28575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72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" hidden="1">
            <a:hlinkClick r:id="rId3" action="ppaction://hlinksldjump"/>
          </p:cNvPr>
          <p:cNvSpPr/>
          <p:nvPr/>
        </p:nvSpPr>
        <p:spPr>
          <a:xfrm>
            <a:off x="1117600" y="2706914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" hidden="1">
            <a:hlinkClick r:id="rId4" action="ppaction://hlinksldjump"/>
          </p:cNvPr>
          <p:cNvSpPr/>
          <p:nvPr/>
        </p:nvSpPr>
        <p:spPr>
          <a:xfrm>
            <a:off x="1117600" y="3344547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3" hidden="1">
            <a:hlinkClick r:id="rId4" action="ppaction://hlinksldjump"/>
          </p:cNvPr>
          <p:cNvSpPr/>
          <p:nvPr/>
        </p:nvSpPr>
        <p:spPr>
          <a:xfrm>
            <a:off x="1115677" y="3945833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4" hidden="1">
            <a:hlinkClick r:id="rId4" action="ppaction://hlinksldjump"/>
          </p:cNvPr>
          <p:cNvSpPr/>
          <p:nvPr/>
        </p:nvSpPr>
        <p:spPr>
          <a:xfrm>
            <a:off x="1121011" y="4581114"/>
            <a:ext cx="8360228" cy="6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指针与引用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6" name="文本框 5"/>
          <p:cNvSpPr txBox="1"/>
          <p:nvPr/>
        </p:nvSpPr>
        <p:spPr>
          <a:xfrm>
            <a:off x="1174750" y="5835015"/>
            <a:ext cx="9843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注意此刻函数内的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a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是一个指针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需解析地址后再进行常数运算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4090" y="1527810"/>
            <a:ext cx="7595235" cy="4191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>
                <a:latin typeface="黑体" panose="02010609060101010101" charset="-122"/>
                <a:ea typeface="黑体" panose="02010609060101010101" charset="-122"/>
                <a:sym typeface="思源黑体 CN" panose="020B0500000000000000" pitchFamily="34" charset="-122"/>
              </a:rPr>
              <a:t>指针与引用</a:t>
            </a:r>
            <a:endParaRPr>
              <a:latin typeface="黑体" panose="02010609060101010101" charset="-122"/>
              <a:ea typeface="黑体" panose="02010609060101010101" charset="-122"/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073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116965" y="161353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既然存在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int*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和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*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变量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那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&amp;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变量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存不存在对应的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int&amp;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呢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?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6030" y="2235714"/>
            <a:ext cx="8163560" cy="37903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指针与引用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870" y="146050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回到这个问题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请尝试用引用的方式修改函数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使其输出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10" name="图片 9" descr="形参演示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39850" y="1982470"/>
            <a:ext cx="5709285" cy="3720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35167"/>
          <a:stretch>
            <a:fillRect/>
          </a:stretch>
        </p:blipFill>
        <p:spPr>
          <a:xfrm>
            <a:off x="7465060" y="1982470"/>
            <a:ext cx="3261995" cy="3749675"/>
          </a:xfrm>
          <a:prstGeom prst="rect">
            <a:avLst/>
          </a:prstGeom>
        </p:spPr>
      </p:pic>
      <p:pic>
        <p:nvPicPr>
          <p:cNvPr id="4" name="图片 3" descr="引用演示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185" y="2012315"/>
            <a:ext cx="5695950" cy="371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引用演示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645" y="2366010"/>
            <a:ext cx="4423410" cy="2952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812925" y="2469515"/>
            <a:ext cx="8785860" cy="2089150"/>
            <a:chOff x="3347" y="3398"/>
            <a:chExt cx="13836" cy="3290"/>
          </a:xfrm>
        </p:grpSpPr>
        <p:sp>
          <p:nvSpPr>
            <p:cNvPr id="5" name="Text1"/>
            <p:cNvSpPr txBox="1"/>
            <p:nvPr>
              <p:custDataLst>
                <p:tags r:id="rId2"/>
              </p:custDataLst>
            </p:nvPr>
          </p:nvSpPr>
          <p:spPr>
            <a:xfrm>
              <a:off x="3347" y="3398"/>
              <a:ext cx="3911" cy="3290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100000"/>
                </a:lnSpc>
              </a:pPr>
              <a:r>
                <a:rPr lang="en-US" altLang="zh-CN" sz="11000" b="1" spc="-500">
                  <a:ln w="28575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2"/>
            <p:cNvSpPr txBox="1"/>
            <p:nvPr>
              <p:custDataLst>
                <p:tags r:id="rId3"/>
              </p:custDataLst>
            </p:nvPr>
          </p:nvSpPr>
          <p:spPr>
            <a:xfrm>
              <a:off x="8231" y="3767"/>
              <a:ext cx="8952" cy="2012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>
                <a:defRPr sz="11000" b="1" spc="-150">
                  <a:solidFill>
                    <a:srgbClr val="8034FF"/>
                  </a:solidFill>
                  <a:latin typeface="Avenir LT Pro 65 Medium" panose="020B0603020203020204" pitchFamily="34" charset="0"/>
                  <a:ea typeface="Inter Medium" panose="020B0502030000000004" pitchFamily="34" charset="0"/>
                  <a:cs typeface="Arial" panose="020B0604020202020204" pitchFamily="34" charset="0"/>
                </a:defRPr>
              </a:lvl1pPr>
            </a:lstStyle>
            <a:p>
              <a:pPr indent="0" algn="l" fontAlgn="auto">
                <a:lnSpc>
                  <a:spcPct val="100000"/>
                </a:lnSpc>
              </a:pPr>
              <a:r>
                <a:rPr lang="zh-CN" altLang="en-US" sz="8800" spc="0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课后作业</a:t>
              </a:r>
              <a:endParaRPr lang="zh-CN" altLang="en-US" sz="88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基础部分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870" y="1460500"/>
            <a:ext cx="97104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4.1 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创建一个指数函数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ExponentialFunction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()</a:t>
            </a:r>
            <a:endParaRPr lang="zh-CN" altLang="en-US" sz="2800" b="1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要求底数为浮点数形式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,int main()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保持不变</a:t>
            </a:r>
            <a:endParaRPr lang="zh-CN" altLang="en-US" sz="2800" b="1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9350" y="2721610"/>
            <a:ext cx="5699760" cy="3042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9130" y="2997835"/>
            <a:ext cx="3846830" cy="2414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基础部分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460500"/>
            <a:ext cx="97104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4.2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创建一个结构体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Year2024,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要求其拥有能够查询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天数所在的月份和日期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的方法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GetMonth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()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和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Get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Day()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8555" y="2547620"/>
            <a:ext cx="9914255" cy="3076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5700" y="2681605"/>
            <a:ext cx="5506085" cy="170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245235" y="5830570"/>
            <a:ext cx="80498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提示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: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结构体内存在一个数组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其内容为每月的天数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基础部分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52781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4.3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已知指针在数组上的移动量相当于数组对应项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850" y="2227580"/>
            <a:ext cx="9657715" cy="3628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基础部分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5235" y="152781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现存在一字符串数组,其内容改成 WorldHello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8130" y="2054225"/>
            <a:ext cx="8147050" cy="3547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rcRect r="36313"/>
          <a:stretch>
            <a:fillRect/>
          </a:stretch>
        </p:blipFill>
        <p:spPr>
          <a:xfrm>
            <a:off x="7112635" y="2701290"/>
            <a:ext cx="2334260" cy="2051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40790" y="5716270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尽可能使用指针来调用和修改数组的内容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提高部分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460500"/>
            <a:ext cx="97104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4.4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观察以下代码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创建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Guest()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函数以实现以下效果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要求</a:t>
            </a:r>
            <a:r>
              <a:rPr lang="zh-CN" altLang="en-US" sz="2800" b="1" u="sng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不使用循环实现</a:t>
            </a:r>
            <a:endParaRPr lang="zh-CN" altLang="en-US" sz="2800" b="1" u="sng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0785" y="5794375"/>
            <a:ext cx="9497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提示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:b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为随机数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创建随机数时记得添加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#include&lt;time.h&gt;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09980" y="2461260"/>
            <a:ext cx="9865360" cy="3284220"/>
            <a:chOff x="1748" y="3876"/>
            <a:chExt cx="15536" cy="5172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Texturiz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48" y="3876"/>
              <a:ext cx="15536" cy="51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FilmGrain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2" y="4012"/>
              <a:ext cx="6962" cy="471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提高部分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1845" y="1256030"/>
            <a:ext cx="10500360" cy="522478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245235" y="1460500"/>
            <a:ext cx="97104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4.5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已知构造函数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构造体与类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的同名方法称为析构函数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)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能在生成实例时自动调用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以下为创建对象组的例子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78560" y="2559050"/>
            <a:ext cx="9777095" cy="3649995"/>
            <a:chOff x="1961" y="3792"/>
            <a:chExt cx="15292" cy="561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47" y="3792"/>
              <a:ext cx="7706" cy="55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Diffused/>
                      </a14:imgEffect>
                    </a14:imgLayer>
                  </a14:imgProps>
                </a:ext>
              </a:extLst>
            </a:blip>
            <a:srcRect r="8625"/>
            <a:stretch>
              <a:fillRect/>
            </a:stretch>
          </p:blipFill>
          <p:spPr>
            <a:xfrm>
              <a:off x="1961" y="3792"/>
              <a:ext cx="7511" cy="56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78902" y="937260"/>
            <a:ext cx="99040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在开始学习前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,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请先创建一个新的项目文件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,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并将以下代码输入</a:t>
            </a:r>
            <a:endParaRPr lang="zh-CN" altLang="en-US" sz="2800" b="1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5420" y="1546860"/>
            <a:ext cx="9751060" cy="4805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课后作业</a:t>
            </a:r>
            <a:r>
              <a:rPr lang="en-US" altLang="zh-CN" dirty="0">
                <a:sym typeface="思源黑体 CN" panose="020B0500000000000000" pitchFamily="34" charset="-122"/>
              </a:rPr>
              <a:t> </a:t>
            </a:r>
            <a:r>
              <a:rPr lang="zh-CN" altLang="en-US" dirty="0">
                <a:sym typeface="思源黑体 CN" panose="020B0500000000000000" pitchFamily="34" charset="-122"/>
              </a:rPr>
              <a:t>提高部分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480" y="1083945"/>
            <a:ext cx="10500360" cy="553085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7450" y="1316355"/>
            <a:ext cx="97104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请创建一个包含编号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姓名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如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李华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1),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成绩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Students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类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并生成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10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个对象以实现以下效果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(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提示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本题涉及实例组和构造函数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,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建议自行查找资料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)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4210" y="2834640"/>
            <a:ext cx="8216265" cy="3225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>
                <a:latin typeface="黑体" panose="02010609060101010101" charset="-122"/>
                <a:ea typeface="黑体" panose="02010609060101010101" charset="-122"/>
                <a:sym typeface="思源黑体 CN" panose="020B0500000000000000" pitchFamily="34" charset="-122"/>
              </a:rPr>
              <a:t>课后作业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sym typeface="思源黑体 CN" panose="020B0500000000000000" pitchFamily="34" charset="-122"/>
              </a:rPr>
              <a:t> </a:t>
            </a:r>
            <a:r>
              <a:rPr>
                <a:latin typeface="黑体" panose="02010609060101010101" charset="-122"/>
                <a:ea typeface="黑体" panose="02010609060101010101" charset="-122"/>
                <a:sym typeface="思源黑体 CN" panose="020B0500000000000000" pitchFamily="34" charset="-122"/>
              </a:rPr>
              <a:t>提高部分</a:t>
            </a:r>
            <a:endParaRPr>
              <a:latin typeface="黑体" panose="02010609060101010101" charset="-122"/>
              <a:ea typeface="黑体" panose="02010609060101010101" charset="-122"/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480" y="1083945"/>
            <a:ext cx="10500360" cy="5530850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8" name="文本框 7"/>
          <p:cNvSpPr txBox="1"/>
          <p:nvPr/>
        </p:nvSpPr>
        <p:spPr>
          <a:xfrm>
            <a:off x="1187450" y="1316355"/>
            <a:ext cx="971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4.6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请创建一个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Inversion() 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函数以实现以下单词倒置效果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</a:extLst>
          </a:blip>
          <a:srcRect r="8163"/>
          <a:stretch>
            <a:fillRect/>
          </a:stretch>
        </p:blipFill>
        <p:spPr>
          <a:xfrm>
            <a:off x="999415" y="2178685"/>
            <a:ext cx="10085705" cy="3512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42645" y="2421032"/>
            <a:ext cx="8706711" cy="20159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500" b="1" spc="-500">
                <a:ln w="571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2500" b="1" spc="-500">
              <a:ln w="57150">
                <a:solidFill>
                  <a:schemeClr val="bg1"/>
                </a:solidFill>
              </a:ln>
              <a:solidFill>
                <a:srgbClr val="4ACDFB"/>
              </a:solidFill>
              <a:effectLst>
                <a:outerShdw dist="31750" dir="1800000" algn="ctr" rotWithShape="0">
                  <a:srgbClr val="4ACDFB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blinds dir="vert"/>
      </p:transition>
    </mc:Choice>
    <mc:Fallback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38280" y="150640"/>
            <a:ext cx="4284136" cy="625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特别感谢：算法组的全体同学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主题选择：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岳鑫鹏（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素材收集：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罗鸣阳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演示制作：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陈泽欣（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效果制作：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罗鸣阳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后期修改：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门江华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效果审核：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门江华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终稿审核：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RCIA-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门江华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愿我们做大做强 再创辉煌！！！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视频制作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06041" y="1739009"/>
            <a:ext cx="5477929" cy="3081387"/>
          </a:xfrm>
          <a:prstGeom prst="rect">
            <a:avLst/>
          </a:prstGeom>
          <a:effectLst>
            <a:reflection blurRad="6350" stA="52000" endPos="35000" dir="5400000" sy="-100000" algn="bl" rotWithShape="0"/>
            <a:softEdge rad="127000"/>
          </a:effectLst>
          <a:scene3d>
            <a:camera prst="perspectiveRight" fov="3000000">
              <a:rot lat="0" lon="21000000" rev="12000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000" advTm="40000">
        <p15:prstTrans prst="curtains"/>
      </p:transition>
    </mc:Choice>
    <mc:Fallback>
      <p:transition spd="slow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8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8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1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694180" y="2311400"/>
            <a:ext cx="8602980" cy="2089150"/>
            <a:chOff x="3347" y="3383"/>
            <a:chExt cx="13548" cy="3290"/>
          </a:xfrm>
        </p:grpSpPr>
        <p:sp>
          <p:nvSpPr>
            <p:cNvPr id="5" name="Text1"/>
            <p:cNvSpPr txBox="1"/>
            <p:nvPr>
              <p:custDataLst>
                <p:tags r:id="rId2"/>
              </p:custDataLst>
            </p:nvPr>
          </p:nvSpPr>
          <p:spPr>
            <a:xfrm>
              <a:off x="3347" y="3383"/>
              <a:ext cx="3911" cy="3290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100000"/>
                </a:lnSpc>
              </a:pPr>
              <a:r>
                <a:rPr lang="en-US" altLang="zh-CN" sz="11000" b="1" spc="-500">
                  <a:ln w="28575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2"/>
            <p:cNvSpPr txBox="1"/>
            <p:nvPr>
              <p:custDataLst>
                <p:tags r:id="rId3"/>
              </p:custDataLst>
            </p:nvPr>
          </p:nvSpPr>
          <p:spPr>
            <a:xfrm>
              <a:off x="6817" y="4294"/>
              <a:ext cx="10079" cy="146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>
                <a:defRPr sz="11000" b="1" spc="-150">
                  <a:solidFill>
                    <a:srgbClr val="8034FF"/>
                  </a:solidFill>
                  <a:latin typeface="Avenir LT Pro 65 Medium" panose="020B0603020203020204" pitchFamily="34" charset="0"/>
                  <a:ea typeface="Inter Medium" panose="020B0502030000000004" pitchFamily="34" charset="0"/>
                  <a:cs typeface="Arial" panose="020B0604020202020204" pitchFamily="34" charset="0"/>
                </a:defRPr>
              </a:lvl1pPr>
            </a:lstStyle>
            <a:p>
              <a:pPr indent="0" algn="ctr" fontAlgn="auto">
                <a:lnSpc>
                  <a:spcPct val="100000"/>
                </a:lnSpc>
              </a:pPr>
              <a:r>
                <a:rPr lang="en-US" altLang="zh-CN" sz="6600" spc="0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C++</a:t>
              </a:r>
              <a:r>
                <a:rPr lang="zh-CN" altLang="en-US" sz="6600" spc="0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函数入门</a:t>
              </a:r>
              <a:endParaRPr lang="zh-CN" altLang="en-US" sz="66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函数的定义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792708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5" name="文本框 4"/>
          <p:cNvSpPr txBox="1"/>
          <p:nvPr/>
        </p:nvSpPr>
        <p:spPr>
          <a:xfrm>
            <a:off x="2538730" y="2068195"/>
            <a:ext cx="72288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数学上的函数</a:t>
            </a:r>
            <a:r>
              <a:rPr lang="en-US" altLang="zh-CN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 </a:t>
            </a:r>
            <a:r>
              <a:rPr lang="en-US" altLang="zh-CN" sz="4000" b="1">
                <a:solidFill>
                  <a:srgbClr val="4CB8E6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y=f(x)</a:t>
            </a:r>
            <a:endParaRPr lang="en-US" altLang="zh-CN" sz="40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ctr"/>
            <a:r>
              <a:rPr lang="zh-CN" altLang="en-US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表示</a:t>
            </a:r>
            <a:r>
              <a:rPr lang="en-US" altLang="zh-CN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y</a:t>
            </a:r>
            <a:r>
              <a:rPr lang="zh-CN" altLang="en-US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与</a:t>
            </a:r>
            <a:r>
              <a:rPr lang="en-US" altLang="zh-CN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x</a:t>
            </a:r>
            <a:r>
              <a:rPr lang="zh-CN" altLang="en-US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的变化关系</a:t>
            </a:r>
            <a:endParaRPr lang="zh-CN" altLang="en-US" sz="40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6905" y="4084320"/>
            <a:ext cx="78606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C++</a:t>
            </a:r>
            <a:r>
              <a:rPr lang="zh-CN" altLang="en-US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上的函数</a:t>
            </a:r>
            <a:r>
              <a:rPr lang="en-US" altLang="zh-CN" sz="40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: </a:t>
            </a:r>
            <a:r>
              <a:rPr lang="en-US" altLang="zh-CN" sz="4000" b="1">
                <a:solidFill>
                  <a:srgbClr val="4CB8E6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void function(){}</a:t>
            </a:r>
            <a:endParaRPr lang="en-US" altLang="zh-CN" sz="4000" b="1">
              <a:solidFill>
                <a:srgbClr val="4CB8E6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ctr"/>
            <a:r>
              <a:rPr lang="zh-CN" altLang="en-US" sz="4000"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表示调用函数与定义函数的关系</a:t>
            </a:r>
            <a:endParaRPr lang="zh-CN" altLang="en-US" sz="4000" b="1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函数的定义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708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683852" y="3037314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pic>
        <p:nvPicPr>
          <p:cNvPr id="6" name="图片 5" descr="函数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rcRect t="7555" b="9901"/>
          <a:stretch>
            <a:fillRect/>
          </a:stretch>
        </p:blipFill>
        <p:spPr>
          <a:xfrm>
            <a:off x="1354455" y="2199836"/>
            <a:ext cx="7233285" cy="3646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/>
          <p:cNvSpPr txBox="1"/>
          <p:nvPr/>
        </p:nvSpPr>
        <p:spPr>
          <a:xfrm>
            <a:off x="1033463" y="1398270"/>
            <a:ext cx="39376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现在我们定义一个函数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: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函数的定义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708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6" name="文本框 5"/>
          <p:cNvSpPr txBox="1"/>
          <p:nvPr/>
        </p:nvSpPr>
        <p:spPr>
          <a:xfrm>
            <a:off x="7670800" y="3027045"/>
            <a:ext cx="32080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非</a:t>
            </a:r>
            <a:r>
              <a:rPr lang="en-US" altLang="zh-CN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void</a:t>
            </a:r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类型的函数</a:t>
            </a:r>
            <a:endParaRPr lang="zh-CN" altLang="en-US" sz="2800" b="1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 sz="28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必须有一个返回值</a:t>
            </a:r>
            <a:endParaRPr lang="zh-CN" altLang="en-US" sz="2800" b="1" dirty="0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94918" y="1958975"/>
            <a:ext cx="35134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黑体" panose="02010609060101010101" charset="-122"/>
              </a:rPr>
              <a:t>定义函数时添加的参数需要为其定义类型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黑体" panose="0201060906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5590" y="4175125"/>
            <a:ext cx="2757805" cy="16179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1289050" y="1793240"/>
            <a:ext cx="57346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尝试定义一个含参函数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Multiply()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 descr="函数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9050" y="1508760"/>
            <a:ext cx="5690235" cy="4364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6" grpId="1"/>
      <p:bldP spid="8" grpId="0"/>
      <p:bldP spid="8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176655" y="2384425"/>
            <a:ext cx="9838690" cy="2089150"/>
            <a:chOff x="3347" y="3383"/>
            <a:chExt cx="15494" cy="3290"/>
          </a:xfrm>
        </p:grpSpPr>
        <p:sp>
          <p:nvSpPr>
            <p:cNvPr id="5" name="Text1"/>
            <p:cNvSpPr txBox="1"/>
            <p:nvPr>
              <p:custDataLst>
                <p:tags r:id="rId2"/>
              </p:custDataLst>
            </p:nvPr>
          </p:nvSpPr>
          <p:spPr>
            <a:xfrm>
              <a:off x="3347" y="3383"/>
              <a:ext cx="3911" cy="3290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100000"/>
                </a:lnSpc>
              </a:pPr>
              <a:r>
                <a:rPr lang="en-US" altLang="zh-CN" sz="11000" b="1" spc="-500">
                  <a:ln w="28575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11000" b="1" spc="-500">
                <a:ln w="28575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2"/>
            <p:cNvSpPr txBox="1"/>
            <p:nvPr>
              <p:custDataLst>
                <p:tags r:id="rId3"/>
              </p:custDataLst>
            </p:nvPr>
          </p:nvSpPr>
          <p:spPr>
            <a:xfrm>
              <a:off x="6818" y="4114"/>
              <a:ext cx="12023" cy="146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>
                <a:defRPr sz="11000" b="1" spc="-150">
                  <a:solidFill>
                    <a:srgbClr val="8034FF"/>
                  </a:solidFill>
                  <a:latin typeface="Avenir LT Pro 65 Medium" panose="020B0603020203020204" pitchFamily="34" charset="0"/>
                  <a:ea typeface="Inter Medium" panose="020B0502030000000004" pitchFamily="34" charset="0"/>
                  <a:cs typeface="Arial" panose="020B0604020202020204" pitchFamily="34" charset="0"/>
                </a:defRPr>
              </a:lvl1pPr>
            </a:lstStyle>
            <a:p>
              <a:pPr indent="0" algn="ctr" fontAlgn="auto">
                <a:lnSpc>
                  <a:spcPct val="100000"/>
                </a:lnSpc>
              </a:pPr>
              <a:r>
                <a:rPr lang="zh-CN" altLang="en-US" sz="8000" spc="0" dirty="0">
                  <a:ln w="19050">
                    <a:solidFill>
                      <a:schemeClr val="bg1"/>
                    </a:solidFill>
                  </a:ln>
                  <a:solidFill>
                    <a:srgbClr val="4ACDFB"/>
                  </a:solidFill>
                  <a:effectLst>
                    <a:outerShdw dist="31750" dir="7200000" algn="ctr" rotWithShape="0">
                      <a:srgbClr val="4ACDFB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函数与头文件</a:t>
              </a:r>
              <a:endParaRPr lang="zh-CN" altLang="en-US" sz="8000" spc="0" dirty="0">
                <a:ln w="19050">
                  <a:solidFill>
                    <a:schemeClr val="bg1"/>
                  </a:solidFill>
                </a:ln>
                <a:solidFill>
                  <a:srgbClr val="4ACDFB"/>
                </a:solidFill>
                <a:effectLst>
                  <a:outerShdw dist="31750" dir="7200000" algn="ctr" rotWithShape="0">
                    <a:srgbClr val="4ACDFB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思源黑体 CN" panose="020B0500000000000000" pitchFamily="34" charset="-122"/>
              </a:rPr>
              <a:t>函数与头文件</a:t>
            </a:r>
            <a:endParaRPr lang="zh-CN" altLang="en-US" dirty="0">
              <a:sym typeface="思源黑体 CN" panose="020B0500000000000000" pitchFamily="34" charset="-122"/>
            </a:endParaRPr>
          </a:p>
        </p:txBody>
      </p:sp>
      <p:sp>
        <p:nvSpPr>
          <p:cNvPr id="3" name="矩形: 圆角 2"/>
          <p:cNvSpPr/>
          <p:nvPr>
            <p:custDataLst>
              <p:tags r:id="rId1"/>
            </p:custDataLst>
          </p:nvPr>
        </p:nvSpPr>
        <p:spPr>
          <a:xfrm>
            <a:off x="792708" y="1255822"/>
            <a:ext cx="10500093" cy="4870416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rgbClr val="4CB8E6">
                    <a:alpha val="0"/>
                  </a:srgbClr>
                </a:gs>
                <a:gs pos="81000">
                  <a:srgbClr val="00B0F0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9566">
            <a:off x="8359582" y="3250336"/>
            <a:ext cx="2344167" cy="2586184"/>
          </a:xfrm>
          <a:prstGeom prst="rect">
            <a:avLst/>
          </a:prstGeom>
          <a:effectLst>
            <a:glow rad="114300">
              <a:schemeClr val="accent1">
                <a:satMod val="175000"/>
                <a:alpha val="15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6" name="文本框 5"/>
          <p:cNvSpPr txBox="1"/>
          <p:nvPr/>
        </p:nvSpPr>
        <p:spPr>
          <a:xfrm>
            <a:off x="1245235" y="3595370"/>
            <a:ext cx="83705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在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int main()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的项目内引用头文件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5.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添加函数声明变量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5235" y="1690370"/>
            <a:ext cx="88671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1.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新建一个头文件</a:t>
            </a:r>
            <a:endParaRPr lang="zh-CN" altLang="en-US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2.#include &lt;iostream&gt;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3.</a:t>
            </a:r>
            <a:r>
              <a:rPr lang="zh-CN" altLang="en-US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创建函数</a:t>
            </a:r>
            <a:r>
              <a:rPr lang="en-US" altLang="zh-CN" sz="28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Multiply()</a:t>
            </a:r>
            <a:endParaRPr lang="en-US" altLang="zh-CN" sz="28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pic>
        <p:nvPicPr>
          <p:cNvPr id="4" name="图片 3" descr="头文件函数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100" y="1419860"/>
            <a:ext cx="4451985" cy="2068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 descr="函数声明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7495" y="4197985"/>
            <a:ext cx="5228590" cy="1703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6" grpId="1"/>
      <p:bldP spid="8" grpId="0"/>
      <p:bldP spid="8" grpId="1"/>
    </p:bldLst>
  </p:timing>
</p:sld>
</file>

<file path=ppt/tags/tag1.xml><?xml version="1.0" encoding="utf-8"?>
<p:tagLst xmlns:p="http://schemas.openxmlformats.org/presentationml/2006/main">
  <p:tag name="YOO_CHATSHAPE_TYPE" val="YOO_CHATSHAPE_ITEM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12.xml><?xml version="1.0" encoding="utf-8"?>
<p:tagLst xmlns:p="http://schemas.openxmlformats.org/presentationml/2006/main">
  <p:tag name="YOO_CHATSHAPE_TYPE" val="YOO_CHATSHAPE_NUM"/>
</p:tagLst>
</file>

<file path=ppt/tags/tag13.xml><?xml version="1.0" encoding="utf-8"?>
<p:tagLst xmlns:p="http://schemas.openxmlformats.org/presentationml/2006/main">
  <p:tag name="KSO_WM_BEAUTIFY_FLAG" val=""/>
  <p:tag name="YOO_CHATSHAPE_TYPE" val="YOO_CHATSHAPE_TITLE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2.xml><?xml version="1.0" encoding="utf-8"?>
<p:tagLst xmlns:p="http://schemas.openxmlformats.org/presentationml/2006/main">
  <p:tag name="YOO_CHATSHAPE_TYPE" val="YOO_CHATSHAPE_NUM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22.xml><?xml version="1.0" encoding="utf-8"?>
<p:tagLst xmlns:p="http://schemas.openxmlformats.org/presentationml/2006/main">
  <p:tag name="YOO_CHATSHAPE_TYPE" val="YOO_CHATSHAPE_NUM"/>
</p:tagLst>
</file>

<file path=ppt/tags/tag23.xml><?xml version="1.0" encoding="utf-8"?>
<p:tagLst xmlns:p="http://schemas.openxmlformats.org/presentationml/2006/main">
  <p:tag name="KSO_WM_BEAUTIFY_FLAG" val=""/>
  <p:tag name="YOO_CHATSHAPE_TYPE" val="YOO_CHATSHAPE_TITLE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3.xml><?xml version="1.0" encoding="utf-8"?>
<p:tagLst xmlns:p="http://schemas.openxmlformats.org/presentationml/2006/main">
  <p:tag name="KSO_WM_BEAUTIFY_FLAG" val=""/>
  <p:tag name="YOO_CHATSHAPE_TYPE" val="YOO_CHATSHAPE_TITLE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32.xml><?xml version="1.0" encoding="utf-8"?>
<p:tagLst xmlns:p="http://schemas.openxmlformats.org/presentationml/2006/main">
  <p:tag name="KSO_WM_UNIT_PLACING_PICTURE_USER_VIEWPORT" val="{&quot;height&quot;:6048,&quot;width&quot;:9164}"/>
</p:tagLst>
</file>

<file path=ppt/tags/tag33.xml><?xml version="1.0" encoding="utf-8"?>
<p:tagLst xmlns:p="http://schemas.openxmlformats.org/presentationml/2006/main">
  <p:tag name="KSO_WM_UNIT_PLACING_PICTURE_USER_VIEWPORT" val="{&quot;height&quot;:3690,&quot;width&quot;:4890}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PLACING_PICTURE_USER_VIEWPORT" val="{&quot;height&quot;:6048,&quot;width&quot;:9164}"/>
</p:tagLst>
</file>

<file path=ppt/tags/tag41.xml><?xml version="1.0" encoding="utf-8"?>
<p:tagLst xmlns:p="http://schemas.openxmlformats.org/presentationml/2006/main">
  <p:tag name="KSO_WM_UNIT_PLACING_PICTURE_USER_VIEWPORT" val="{&quot;height&quot;:3690,&quot;width&quot;:4890}"/>
</p:tagLst>
</file>

<file path=ppt/tags/tag42.xml><?xml version="1.0" encoding="utf-8"?>
<p:tagLst xmlns:p="http://schemas.openxmlformats.org/presentationml/2006/main">
  <p:tag name="YOO_CHATSHAPE_TYPE" val="YOO_CHATSHAPE_NUM"/>
</p:tagLst>
</file>

<file path=ppt/tags/tag43.xml><?xml version="1.0" encoding="utf-8"?>
<p:tagLst xmlns:p="http://schemas.openxmlformats.org/presentationml/2006/main">
  <p:tag name="KSO_WM_BEAUTIFY_FLAG" val=""/>
  <p:tag name="YOO_CHATSHAPE_TYPE" val="YOO_CHATSHAPE_TITLE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46.xml><?xml version="1.0" encoding="utf-8"?>
<p:tagLst xmlns:p="http://schemas.openxmlformats.org/presentationml/2006/main">
  <p:tag name="KSO_WM_UNIT_PLACING_PICTURE_USER_VIEWPORT" val="{&quot;height&quot;:2680,&quot;width&quot;:5020}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49.xml><?xml version="1.0" encoding="utf-8"?>
<p:tagLst xmlns:p="http://schemas.openxmlformats.org/presentationml/2006/main">
  <p:tag name="KSO_WM_UNIT_PLACING_PICTURE_USER_VIEWPORT" val="{&quot;height&quot;:3550,&quot;width&quot;:11440}"/>
</p:tagLst>
</file>

<file path=ppt/tags/tag5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56.xml><?xml version="1.0" encoding="utf-8"?>
<p:tagLst xmlns:p="http://schemas.openxmlformats.org/presentationml/2006/main">
  <p:tag name="KSO_WM_UNIT_PLACING_PICTURE_USER_VIEWPORT" val="{&quot;height&quot;:2850,&quot;width&quot;:8560}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63.xml><?xml version="1.0" encoding="utf-8"?>
<p:tagLst xmlns:p="http://schemas.openxmlformats.org/presentationml/2006/main">
  <p:tag name="KSO_WM_UNIT_PLACING_PICTURE_USER_VIEWPORT" val="{&quot;height&quot;:3540,&quot;width&quot;:11070}"/>
</p:tagLst>
</file>

<file path=ppt/tags/tag64.xml><?xml version="1.0" encoding="utf-8"?>
<p:tagLst xmlns:p="http://schemas.openxmlformats.org/presentationml/2006/main">
  <p:tag name="KSO_WPP_MARK_KEY" val="d3c1cba4-6b8b-42d3-9858-aab653041e83"/>
  <p:tag name="COMMONDATA" val="eyJoZGlkIjoiMmY2MjlmYzc2MTA2YWYxMGNmZWNmMzhlYjU0ZGMwMzkifQ=="/>
</p:tagLst>
</file>

<file path=ppt/tags/tag7.xml><?xml version="1.0" encoding="utf-8"?>
<p:tagLst xmlns:p="http://schemas.openxmlformats.org/presentationml/2006/main">
  <p:tag name="KSO_WM_UNIT_PLACING_PICTURE_USER_VIEWPORT" val="{&quot;height&quot;:4072.7307086614173,&quot;width&quot;:3691.6015748031496}"/>
</p:tagLst>
</file>

<file path=ppt/tags/tag8.xml><?xml version="1.0" encoding="utf-8"?>
<p:tagLst xmlns:p="http://schemas.openxmlformats.org/presentationml/2006/main">
  <p:tag name="YOO_CHATSHAPE_TYPE" val="YOO_CHATSHAPE_NUM"/>
</p:tagLst>
</file>

<file path=ppt/tags/tag9.xml><?xml version="1.0" encoding="utf-8"?>
<p:tagLst xmlns:p="http://schemas.openxmlformats.org/presentationml/2006/main">
  <p:tag name="KSO_WM_BEAUTIFY_FLAG" val=""/>
  <p:tag name="YOO_CHATSHAPE_TYPE" val="YOO_CHATSHAPE_TITLE"/>
</p:tagLst>
</file>

<file path=ppt/theme/theme1.xml><?xml version="1.0" encoding="utf-8"?>
<a:theme xmlns:a="http://schemas.openxmlformats.org/drawingml/2006/main" name="RCIA算法组-X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CIA算法组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RCIA算法组-X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1662</Words>
  <Application>WPS 演示</Application>
  <PresentationFormat>宽屏</PresentationFormat>
  <Paragraphs>196</Paragraphs>
  <Slides>33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Arial</vt:lpstr>
      <vt:lpstr>宋体</vt:lpstr>
      <vt:lpstr>Wingdings</vt:lpstr>
      <vt:lpstr>华文行楷</vt:lpstr>
      <vt:lpstr>楷体</vt:lpstr>
      <vt:lpstr>微软雅黑</vt:lpstr>
      <vt:lpstr>幼圆</vt:lpstr>
      <vt:lpstr>Avenir LT Pro 65 Medium</vt:lpstr>
      <vt:lpstr>Segoe Print</vt:lpstr>
      <vt:lpstr>Inter Medium</vt:lpstr>
      <vt:lpstr>MV Boli</vt:lpstr>
      <vt:lpstr>思源黑体 CN</vt:lpstr>
      <vt:lpstr>黑体</vt:lpstr>
      <vt:lpstr>Arial Unicode MS</vt:lpstr>
      <vt:lpstr>等线 Light</vt:lpstr>
      <vt:lpstr>等线</vt:lpstr>
      <vt:lpstr>Calibri</vt:lpstr>
      <vt:lpstr>RCIA算法组-Xin</vt:lpstr>
      <vt:lpstr>RCIA算法组</vt:lpstr>
      <vt:lpstr>1_RCIA算法组-Xin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第三次培训</dc:title>
  <dc:creator>门江华</dc:creator>
  <dc:subject>算法组培训</dc:subject>
  <cp:lastModifiedBy>WPS_1602064206</cp:lastModifiedBy>
  <cp:revision>774</cp:revision>
  <dcterms:created xsi:type="dcterms:W3CDTF">2023-08-16T00:21:00Z</dcterms:created>
  <dcterms:modified xsi:type="dcterms:W3CDTF">2024-10-24T10:54:00Z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EEE9D60C4F7148B6BFFA0E9834314160_13</vt:lpwstr>
  </property>
  <property fmtid="{D5CDD505-2E9C-101B-9397-08002B2CF9AE}" pid="3" name="KSOProductBuildVer">
    <vt:lpwstr>2052-11.1.0.12165</vt:lpwstr>
  </property>
</Properties>
</file>